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2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hyperlink" Target="https://gamma.app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7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8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319599" y="2127367"/>
            <a:ext cx="7477601" cy="17203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6823"/>
              </a:lnSpc>
              <a:buNone/>
            </a:pPr>
            <a:r>
              <a:rPr lang="en-US" sz="5249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The Power of Effective Team Management</a:t>
            </a:r>
            <a:endParaRPr lang="en-US" sz="5249" dirty="0"/>
          </a:p>
        </p:txBody>
      </p:sp>
      <p:sp>
        <p:nvSpPr>
          <p:cNvPr id="5" name="Text 3"/>
          <p:cNvSpPr/>
          <p:nvPr/>
        </p:nvSpPr>
        <p:spPr>
          <a:xfrm>
            <a:off x="6319599" y="4178503"/>
            <a:ext cx="7477601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4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Effective team management is crucial in achieving success. In this presentation, we'll explore strategies for cultivating strong teams and achieving peak performance.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6319599" y="5644731"/>
            <a:ext cx="355402" cy="352788"/>
          </a:xfrm>
          <a:prstGeom prst="roundRect">
            <a:avLst>
              <a:gd name="adj" fmla="val 25916657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7219" y="5652295"/>
            <a:ext cx="340162" cy="33766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6786086" y="5650168"/>
            <a:ext cx="1912620" cy="3859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by Smirti Bam</a:t>
            </a:r>
            <a:endParaRPr lang="en-US" sz="2187" dirty="0"/>
          </a:p>
        </p:txBody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400" cy="8169088"/>
          </a:xfrm>
          <a:prstGeom prst="rect">
            <a:avLst/>
          </a:prstGeom>
        </p:spPr>
      </p:pic>
      <p:pic>
        <p:nvPicPr>
          <p:cNvPr id="10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27008" y="602045"/>
            <a:ext cx="5326380" cy="7114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644"/>
              </a:lnSpc>
              <a:buNone/>
            </a:pPr>
            <a:r>
              <a:rPr lang="en-US" sz="4342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Building Strong Teams</a:t>
            </a:r>
            <a:endParaRPr lang="en-US" sz="4342" dirty="0"/>
          </a:p>
        </p:txBody>
      </p:sp>
      <p:sp>
        <p:nvSpPr>
          <p:cNvPr id="5" name="Shape 3"/>
          <p:cNvSpPr/>
          <p:nvPr/>
        </p:nvSpPr>
        <p:spPr>
          <a:xfrm>
            <a:off x="1135737" y="1795143"/>
            <a:ext cx="44053" cy="5774264"/>
          </a:xfrm>
          <a:prstGeom prst="rect">
            <a:avLst/>
          </a:prstGeom>
          <a:solidFill>
            <a:srgbClr val="D7C5C1"/>
          </a:solidFill>
          <a:ln/>
        </p:spPr>
      </p:sp>
      <p:sp>
        <p:nvSpPr>
          <p:cNvPr id="6" name="Shape 4"/>
          <p:cNvSpPr/>
          <p:nvPr/>
        </p:nvSpPr>
        <p:spPr>
          <a:xfrm>
            <a:off x="1405890" y="2224753"/>
            <a:ext cx="771882" cy="43729"/>
          </a:xfrm>
          <a:prstGeom prst="rect">
            <a:avLst/>
          </a:prstGeom>
          <a:solidFill>
            <a:srgbClr val="D7C5C1"/>
          </a:solidFill>
          <a:ln/>
        </p:spPr>
      </p:sp>
      <p:sp>
        <p:nvSpPr>
          <p:cNvPr id="7" name="Shape 5"/>
          <p:cNvSpPr/>
          <p:nvPr/>
        </p:nvSpPr>
        <p:spPr>
          <a:xfrm>
            <a:off x="909638" y="2000316"/>
            <a:ext cx="496253" cy="492604"/>
          </a:xfrm>
          <a:prstGeom prst="roundRect">
            <a:avLst>
              <a:gd name="adj" fmla="val 11138"/>
            </a:avLst>
          </a:prstGeom>
          <a:solidFill>
            <a:srgbClr val="EBE2E0"/>
          </a:solidFill>
          <a:ln w="7620">
            <a:solidFill>
              <a:srgbClr val="D7C5C1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096804" y="2033172"/>
            <a:ext cx="121920" cy="4268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387"/>
              </a:lnSpc>
              <a:buNone/>
            </a:pPr>
            <a:r>
              <a:rPr lang="en-US" sz="2605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1</a:t>
            </a:r>
            <a:endParaRPr lang="en-US" sz="2605" dirty="0"/>
          </a:p>
        </p:txBody>
      </p:sp>
      <p:sp>
        <p:nvSpPr>
          <p:cNvPr id="9" name="Text 7"/>
          <p:cNvSpPr/>
          <p:nvPr/>
        </p:nvSpPr>
        <p:spPr>
          <a:xfrm>
            <a:off x="2370772" y="2014025"/>
            <a:ext cx="2205633" cy="3557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822"/>
              </a:lnSpc>
              <a:buNone/>
            </a:pPr>
            <a:r>
              <a:rPr lang="en-US" sz="2171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Develop trust</a:t>
            </a:r>
            <a:endParaRPr lang="en-US" sz="2171" dirty="0"/>
          </a:p>
        </p:txBody>
      </p:sp>
      <p:sp>
        <p:nvSpPr>
          <p:cNvPr id="10" name="Text 8"/>
          <p:cNvSpPr/>
          <p:nvPr/>
        </p:nvSpPr>
        <p:spPr>
          <a:xfrm>
            <a:off x="2370772" y="2566786"/>
            <a:ext cx="11432619" cy="7883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3126"/>
              </a:lnSpc>
              <a:buNone/>
            </a:pPr>
            <a:r>
              <a:rPr lang="en-US" sz="1737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Strong teams are built on trust. Foster an environment of open communication, transparency, and vulnerability to build trust among team members.</a:t>
            </a:r>
            <a:endParaRPr lang="en-US" sz="1737" dirty="0"/>
          </a:p>
        </p:txBody>
      </p:sp>
      <p:sp>
        <p:nvSpPr>
          <p:cNvPr id="11" name="Shape 9"/>
          <p:cNvSpPr/>
          <p:nvPr/>
        </p:nvSpPr>
        <p:spPr>
          <a:xfrm>
            <a:off x="1405890" y="4222468"/>
            <a:ext cx="771882" cy="43729"/>
          </a:xfrm>
          <a:prstGeom prst="rect">
            <a:avLst/>
          </a:prstGeom>
          <a:solidFill>
            <a:srgbClr val="D7C5C1"/>
          </a:solidFill>
          <a:ln/>
        </p:spPr>
      </p:sp>
      <p:sp>
        <p:nvSpPr>
          <p:cNvPr id="12" name="Shape 10"/>
          <p:cNvSpPr/>
          <p:nvPr/>
        </p:nvSpPr>
        <p:spPr>
          <a:xfrm>
            <a:off x="909638" y="3998031"/>
            <a:ext cx="496253" cy="492604"/>
          </a:xfrm>
          <a:prstGeom prst="roundRect">
            <a:avLst>
              <a:gd name="adj" fmla="val 11138"/>
            </a:avLst>
          </a:prstGeom>
          <a:solidFill>
            <a:srgbClr val="EBE2E0"/>
          </a:solidFill>
          <a:ln w="7620">
            <a:solidFill>
              <a:srgbClr val="D7C5C1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073944" y="4030887"/>
            <a:ext cx="167640" cy="4268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387"/>
              </a:lnSpc>
              <a:buNone/>
            </a:pPr>
            <a:r>
              <a:rPr lang="en-US" sz="2605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2</a:t>
            </a:r>
            <a:endParaRPr lang="en-US" sz="2605" dirty="0"/>
          </a:p>
        </p:txBody>
      </p:sp>
      <p:sp>
        <p:nvSpPr>
          <p:cNvPr id="14" name="Text 12"/>
          <p:cNvSpPr/>
          <p:nvPr/>
        </p:nvSpPr>
        <p:spPr>
          <a:xfrm>
            <a:off x="2370772" y="4011741"/>
            <a:ext cx="3733800" cy="3557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822"/>
              </a:lnSpc>
              <a:buNone/>
            </a:pPr>
            <a:r>
              <a:rPr lang="en-US" sz="2171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Promote diversity and inclusion</a:t>
            </a:r>
            <a:endParaRPr lang="en-US" sz="2171" dirty="0"/>
          </a:p>
        </p:txBody>
      </p:sp>
      <p:sp>
        <p:nvSpPr>
          <p:cNvPr id="15" name="Text 13"/>
          <p:cNvSpPr/>
          <p:nvPr/>
        </p:nvSpPr>
        <p:spPr>
          <a:xfrm>
            <a:off x="2370772" y="4564502"/>
            <a:ext cx="11432619" cy="7883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3126"/>
              </a:lnSpc>
              <a:buNone/>
            </a:pPr>
            <a:r>
              <a:rPr lang="en-US" sz="1737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Diverse teams are proven to be more innovative and successful. Encourage diverse perspectives and celebrate differences in your team.</a:t>
            </a:r>
            <a:endParaRPr lang="en-US" sz="1737" dirty="0"/>
          </a:p>
        </p:txBody>
      </p:sp>
      <p:sp>
        <p:nvSpPr>
          <p:cNvPr id="16" name="Shape 14"/>
          <p:cNvSpPr/>
          <p:nvPr/>
        </p:nvSpPr>
        <p:spPr>
          <a:xfrm>
            <a:off x="1405890" y="6220184"/>
            <a:ext cx="771882" cy="43729"/>
          </a:xfrm>
          <a:prstGeom prst="rect">
            <a:avLst/>
          </a:prstGeom>
          <a:solidFill>
            <a:srgbClr val="D7C5C1"/>
          </a:solidFill>
          <a:ln/>
        </p:spPr>
      </p:sp>
      <p:sp>
        <p:nvSpPr>
          <p:cNvPr id="17" name="Shape 15"/>
          <p:cNvSpPr/>
          <p:nvPr/>
        </p:nvSpPr>
        <p:spPr>
          <a:xfrm>
            <a:off x="909638" y="5995747"/>
            <a:ext cx="496253" cy="492604"/>
          </a:xfrm>
          <a:prstGeom prst="roundRect">
            <a:avLst>
              <a:gd name="adj" fmla="val 11138"/>
            </a:avLst>
          </a:prstGeom>
          <a:solidFill>
            <a:srgbClr val="EBE2E0"/>
          </a:solidFill>
          <a:ln w="7620">
            <a:solidFill>
              <a:srgbClr val="D7C5C1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077754" y="6028603"/>
            <a:ext cx="160020" cy="4268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387"/>
              </a:lnSpc>
              <a:buNone/>
            </a:pPr>
            <a:r>
              <a:rPr lang="en-US" sz="2605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3</a:t>
            </a:r>
            <a:endParaRPr lang="en-US" sz="2605" dirty="0"/>
          </a:p>
        </p:txBody>
      </p:sp>
      <p:sp>
        <p:nvSpPr>
          <p:cNvPr id="19" name="Text 17"/>
          <p:cNvSpPr/>
          <p:nvPr/>
        </p:nvSpPr>
        <p:spPr>
          <a:xfrm>
            <a:off x="2370772" y="6009456"/>
            <a:ext cx="3939540" cy="3557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822"/>
              </a:lnSpc>
              <a:buNone/>
            </a:pPr>
            <a:r>
              <a:rPr lang="en-US" sz="2171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Organize team-building activities</a:t>
            </a:r>
            <a:endParaRPr lang="en-US" sz="2171" dirty="0"/>
          </a:p>
        </p:txBody>
      </p:sp>
      <p:sp>
        <p:nvSpPr>
          <p:cNvPr id="20" name="Text 18"/>
          <p:cNvSpPr/>
          <p:nvPr/>
        </p:nvSpPr>
        <p:spPr>
          <a:xfrm>
            <a:off x="2370772" y="6562217"/>
            <a:ext cx="11432619" cy="7883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3126"/>
              </a:lnSpc>
              <a:buNone/>
            </a:pPr>
            <a:r>
              <a:rPr lang="en-US" sz="1737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Team-building activities foster a sense of unity and encourage collaboration. Plan activities like retreats, contests, and social events to develop cohesion among team members.</a:t>
            </a:r>
            <a:endParaRPr lang="en-US" sz="1737" dirty="0"/>
          </a:p>
        </p:txBody>
      </p:sp>
      <p:pic>
        <p:nvPicPr>
          <p:cNvPr id="21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1368133"/>
            <a:ext cx="9364980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686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Leadership Styles in Team Management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833199" y="2570095"/>
            <a:ext cx="6370915" cy="1806725"/>
          </a:xfrm>
          <a:prstGeom prst="roundRect">
            <a:avLst>
              <a:gd name="adj" fmla="val 3037"/>
            </a:avLst>
          </a:prstGeom>
          <a:solidFill>
            <a:srgbClr val="EBE2E0"/>
          </a:solidFill>
          <a:ln w="7620">
            <a:solidFill>
              <a:srgbClr val="D7C5C1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62990" y="2798196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843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Authoritative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1062990" y="3354976"/>
            <a:ext cx="5911334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4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Leader sets clear objectives and standards. Good for teams that need direction and focus.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2570095"/>
            <a:ext cx="6370915" cy="1806725"/>
          </a:xfrm>
          <a:prstGeom prst="roundRect">
            <a:avLst>
              <a:gd name="adj" fmla="val 3037"/>
            </a:avLst>
          </a:prstGeom>
          <a:solidFill>
            <a:srgbClr val="EBE2E0"/>
          </a:solidFill>
          <a:ln w="7620">
            <a:solidFill>
              <a:srgbClr val="D7C5C1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656076" y="2798196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843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Democratic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56076" y="3354976"/>
            <a:ext cx="5911334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4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Leader involves the team in decision-making. Good for teams that need creativity and collaboration.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833199" y="4597358"/>
            <a:ext cx="6370915" cy="2203597"/>
          </a:xfrm>
          <a:prstGeom prst="roundRect">
            <a:avLst>
              <a:gd name="adj" fmla="val 2490"/>
            </a:avLst>
          </a:prstGeom>
          <a:solidFill>
            <a:srgbClr val="EBE2E0"/>
          </a:solidFill>
          <a:ln w="7620">
            <a:solidFill>
              <a:srgbClr val="D7C5C1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1062990" y="4825459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843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Coaching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1062990" y="5382238"/>
            <a:ext cx="5911334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4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Leader focuses on developing the team's skills and abilities. Good for teams that need mentorship and personal development.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426285" y="4597358"/>
            <a:ext cx="6370915" cy="2203597"/>
          </a:xfrm>
          <a:prstGeom prst="roundRect">
            <a:avLst>
              <a:gd name="adj" fmla="val 2490"/>
            </a:avLst>
          </a:prstGeom>
          <a:solidFill>
            <a:srgbClr val="EBE2E0"/>
          </a:solidFill>
          <a:ln w="7620">
            <a:solidFill>
              <a:srgbClr val="D7C5C1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656076" y="4825459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843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Affiliative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7656076" y="5382238"/>
            <a:ext cx="5911334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4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Leader emphasizes teamwork and communication. Good for teams that need a positive work environment and support.</a:t>
            </a:r>
            <a:endParaRPr lang="en-US" sz="1750" dirty="0"/>
          </a:p>
        </p:txBody>
      </p:sp>
      <p:pic>
        <p:nvPicPr>
          <p:cNvPr id="17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1016172"/>
            <a:ext cx="11269980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686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Effective Communication in Team Management</a:t>
            </a:r>
            <a:endParaRPr lang="en-US" sz="4374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3199" y="2218134"/>
            <a:ext cx="4099084" cy="2514784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33199" y="5008530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843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Active Listening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833199" y="5565310"/>
            <a:ext cx="4099084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314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Listen and clarify what team members are saying to ensure everyone is heard and understood.</a:t>
            </a:r>
            <a:endParaRPr lang="en-US" sz="1750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539" y="2218134"/>
            <a:ext cx="4099203" cy="251478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265539" y="5008530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843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Visual Aids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265539" y="5565310"/>
            <a:ext cx="4099203" cy="1587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314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visuals like graphs, charts, and diagrams to help convey complex information and reinforce understanding.</a:t>
            </a:r>
            <a:endParaRPr lang="en-US" sz="1750" dirty="0"/>
          </a:p>
        </p:txBody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998" y="2218134"/>
            <a:ext cx="4099203" cy="2514784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697998" y="5008530"/>
            <a:ext cx="2621280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843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Open Communication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697998" y="5565310"/>
            <a:ext cx="4099203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314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Encourage team members to express ideas, concerns, and feedback in an environment of openness and trust.</a:t>
            </a:r>
            <a:endParaRPr lang="en-US" sz="1750" dirty="0"/>
          </a:p>
        </p:txBody>
      </p:sp>
      <p:pic>
        <p:nvPicPr>
          <p:cNvPr id="14" name="Image 3" descr="preencoded.png">
            <a:hlinkClick r:id="rId5" tooltip="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1088266"/>
            <a:ext cx="7477601" cy="14336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686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Strategies for Conflict Resolution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833199" y="3059390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EBE2E0"/>
          </a:solidFill>
          <a:ln w="7620">
            <a:solidFill>
              <a:srgbClr val="D7C5C1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22152" y="3092482"/>
            <a:ext cx="121920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412"/>
              </a:lnSpc>
              <a:buNone/>
            </a:pPr>
            <a:r>
              <a:rPr lang="en-US" sz="262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1555313" y="3128293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843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Active Listening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1555313" y="3685072"/>
            <a:ext cx="2905601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4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Listen to all parties involved to understand the situation from all perspectives.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4683085" y="3059390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EBE2E0"/>
          </a:solidFill>
          <a:ln w="7620">
            <a:solidFill>
              <a:srgbClr val="D7C5C1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849178" y="3092482"/>
            <a:ext cx="167640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412"/>
              </a:lnSpc>
              <a:buNone/>
            </a:pPr>
            <a:r>
              <a:rPr lang="en-US" sz="262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5405199" y="3128293"/>
            <a:ext cx="2905601" cy="7166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843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Collaborative Problem-Solving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5405199" y="4043415"/>
            <a:ext cx="2905601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4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Involve all parties in finding a mutually acceptable solution to the conflict.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833199" y="5661277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EBE2E0"/>
          </a:solidFill>
          <a:ln w="7620">
            <a:solidFill>
              <a:srgbClr val="D7C5C1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003102" y="5694370"/>
            <a:ext cx="160020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412"/>
              </a:lnSpc>
              <a:buNone/>
            </a:pPr>
            <a:r>
              <a:rPr lang="en-US" sz="262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1555313" y="5730180"/>
            <a:ext cx="2621280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843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Clear Communication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1555313" y="6286960"/>
            <a:ext cx="6755487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4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Clearly communicate expectations, boundaries, and goals to avoid potential conflicts.</a:t>
            </a:r>
            <a:endParaRPr lang="en-US" sz="1750" dirty="0"/>
          </a:p>
        </p:txBody>
      </p:sp>
      <p:pic>
        <p:nvPicPr>
          <p:cNvPr id="1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169088"/>
          </a:xfrm>
          <a:prstGeom prst="rect">
            <a:avLst/>
          </a:prstGeom>
        </p:spPr>
      </p:pic>
      <p:pic>
        <p:nvPicPr>
          <p:cNvPr id="18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743633"/>
            <a:ext cx="5951220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686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Managing Remote Teams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833199" y="4685525"/>
            <a:ext cx="12964001" cy="44084"/>
          </a:xfrm>
          <a:prstGeom prst="rect">
            <a:avLst/>
          </a:prstGeom>
          <a:solidFill>
            <a:srgbClr val="D7C5C1"/>
          </a:solidFill>
          <a:ln/>
        </p:spPr>
      </p:sp>
      <p:sp>
        <p:nvSpPr>
          <p:cNvPr id="6" name="Shape 4"/>
          <p:cNvSpPr/>
          <p:nvPr/>
        </p:nvSpPr>
        <p:spPr>
          <a:xfrm>
            <a:off x="3996392" y="4685525"/>
            <a:ext cx="44410" cy="771880"/>
          </a:xfrm>
          <a:prstGeom prst="rect">
            <a:avLst/>
          </a:prstGeom>
          <a:solidFill>
            <a:srgbClr val="D7C5C1"/>
          </a:solidFill>
          <a:ln/>
        </p:spPr>
      </p:sp>
      <p:sp>
        <p:nvSpPr>
          <p:cNvPr id="7" name="Shape 5"/>
          <p:cNvSpPr/>
          <p:nvPr/>
        </p:nvSpPr>
        <p:spPr>
          <a:xfrm>
            <a:off x="3768685" y="4437451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EBE2E0"/>
          </a:solidFill>
          <a:ln w="7620">
            <a:solidFill>
              <a:srgbClr val="D7C5C1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957638" y="4470543"/>
            <a:ext cx="121920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412"/>
              </a:lnSpc>
              <a:buNone/>
            </a:pPr>
            <a:r>
              <a:rPr lang="en-US" sz="262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7"/>
          <p:cNvSpPr/>
          <p:nvPr/>
        </p:nvSpPr>
        <p:spPr>
          <a:xfrm>
            <a:off x="2907625" y="5678060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843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Establish Trust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1055370" y="6234839"/>
            <a:ext cx="5926574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314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Establish trust by clearly communicating the team's objectives and expectations and holding regular check-ins.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7292876" y="3913646"/>
            <a:ext cx="44410" cy="771880"/>
          </a:xfrm>
          <a:prstGeom prst="rect">
            <a:avLst/>
          </a:prstGeom>
          <a:solidFill>
            <a:srgbClr val="D7C5C1"/>
          </a:solidFill>
          <a:ln/>
        </p:spPr>
      </p:sp>
      <p:sp>
        <p:nvSpPr>
          <p:cNvPr id="12" name="Shape 10"/>
          <p:cNvSpPr/>
          <p:nvPr/>
        </p:nvSpPr>
        <p:spPr>
          <a:xfrm>
            <a:off x="7065169" y="4437451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EBE2E0"/>
          </a:solidFill>
          <a:ln w="7620">
            <a:solidFill>
              <a:srgbClr val="D7C5C1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231261" y="4470543"/>
            <a:ext cx="167640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412"/>
              </a:lnSpc>
              <a:buNone/>
            </a:pPr>
            <a:r>
              <a:rPr lang="en-US" sz="262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2"/>
          <p:cNvSpPr/>
          <p:nvPr/>
        </p:nvSpPr>
        <p:spPr>
          <a:xfrm>
            <a:off x="5276731" y="1945595"/>
            <a:ext cx="4076700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843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Use Technology to Your Advantage</a:t>
            </a:r>
            <a:endParaRPr lang="en-US" sz="2187" dirty="0"/>
          </a:p>
        </p:txBody>
      </p:sp>
      <p:sp>
        <p:nvSpPr>
          <p:cNvPr id="15" name="Text 13"/>
          <p:cNvSpPr/>
          <p:nvPr/>
        </p:nvSpPr>
        <p:spPr>
          <a:xfrm>
            <a:off x="4351853" y="2502374"/>
            <a:ext cx="5926574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314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tools like video conferencing, project management software, and collaboration platforms to keep the team connected and on track.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10589478" y="4685525"/>
            <a:ext cx="44410" cy="771880"/>
          </a:xfrm>
          <a:prstGeom prst="rect">
            <a:avLst/>
          </a:prstGeom>
          <a:solidFill>
            <a:srgbClr val="D7C5C1"/>
          </a:solidFill>
          <a:ln/>
        </p:spPr>
      </p:sp>
      <p:sp>
        <p:nvSpPr>
          <p:cNvPr id="17" name="Shape 15"/>
          <p:cNvSpPr/>
          <p:nvPr/>
        </p:nvSpPr>
        <p:spPr>
          <a:xfrm>
            <a:off x="10361771" y="4437451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EBE2E0"/>
          </a:solidFill>
          <a:ln w="7620">
            <a:solidFill>
              <a:srgbClr val="D7C5C1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0531673" y="4470543"/>
            <a:ext cx="160020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412"/>
              </a:lnSpc>
              <a:buNone/>
            </a:pPr>
            <a:r>
              <a:rPr lang="en-US" sz="262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9293423" y="5678060"/>
            <a:ext cx="2636520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843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Set Clear Expectations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7648456" y="6234839"/>
            <a:ext cx="5926574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314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Agree on communication protocols, deadlines, and performance metrics to ensure accountability and productivity.</a:t>
            </a:r>
            <a:endParaRPr lang="en-US" sz="1750" dirty="0"/>
          </a:p>
        </p:txBody>
      </p:sp>
      <p:pic>
        <p:nvPicPr>
          <p:cNvPr id="21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1369788"/>
            <a:ext cx="10759440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686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Measuring and Evaluating Team Performance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833199" y="2571750"/>
            <a:ext cx="12964001" cy="4227550"/>
          </a:xfrm>
          <a:prstGeom prst="roundRect">
            <a:avLst>
              <a:gd name="adj" fmla="val 1298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840819" y="2579314"/>
            <a:ext cx="12948761" cy="1139559"/>
          </a:xfrm>
          <a:prstGeom prst="rect">
            <a:avLst/>
          </a:prstGeom>
          <a:solidFill>
            <a:srgbClr val="FFFFFF">
              <a:alpha val="6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1062990" y="2752222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843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KPIs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7541181" y="2752222"/>
            <a:ext cx="6026229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4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Key performance indicators should be defined to measure progress towards objectives and goals.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840819" y="3718873"/>
            <a:ext cx="12948761" cy="1536432"/>
          </a:xfrm>
          <a:prstGeom prst="rect">
            <a:avLst/>
          </a:prstGeom>
          <a:solidFill>
            <a:srgbClr val="000000">
              <a:alpha val="6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1062990" y="3891781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843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QA Evaluations</a:t>
            </a:r>
            <a:endParaRPr lang="en-US" sz="2187" dirty="0"/>
          </a:p>
        </p:txBody>
      </p:sp>
      <p:sp>
        <p:nvSpPr>
          <p:cNvPr id="11" name="Text 9"/>
          <p:cNvSpPr/>
          <p:nvPr/>
        </p:nvSpPr>
        <p:spPr>
          <a:xfrm>
            <a:off x="7541181" y="3891781"/>
            <a:ext cx="6026229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4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Quality assurance reviews should be conducted regularly to evaluate team members' performance, identify areas of improvement, and ensure consistent quality work.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840819" y="5255305"/>
            <a:ext cx="12948761" cy="1536432"/>
          </a:xfrm>
          <a:prstGeom prst="rect">
            <a:avLst/>
          </a:prstGeom>
          <a:solidFill>
            <a:srgbClr val="FFFFFF">
              <a:alpha val="6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1062990" y="5428213"/>
            <a:ext cx="2552700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843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360-Degree Feedback</a:t>
            </a:r>
            <a:endParaRPr lang="en-US" sz="2187" dirty="0"/>
          </a:p>
        </p:txBody>
      </p:sp>
      <p:sp>
        <p:nvSpPr>
          <p:cNvPr id="14" name="Text 12"/>
          <p:cNvSpPr/>
          <p:nvPr/>
        </p:nvSpPr>
        <p:spPr>
          <a:xfrm>
            <a:off x="7541181" y="5428213"/>
            <a:ext cx="6026229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4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Involve the team in a 360-degree feedback process to gain insight into how team members view their colleagues' performance and areas for improvement.</a:t>
            </a:r>
            <a:endParaRPr lang="en-US" sz="1750" dirty="0"/>
          </a:p>
        </p:txBody>
      </p:sp>
      <p:pic>
        <p:nvPicPr>
          <p:cNvPr id="15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1945477"/>
            <a:ext cx="12964001" cy="14336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686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Continuous Improvement and Feedback in Team Management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833199" y="3996613"/>
            <a:ext cx="3672840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3412"/>
              </a:lnSpc>
              <a:buNone/>
            </a:pPr>
            <a:r>
              <a:rPr lang="en-US" sz="262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Continuous Improvement</a:t>
            </a:r>
            <a:endParaRPr lang="en-US" sz="2624" dirty="0"/>
          </a:p>
        </p:txBody>
      </p:sp>
      <p:sp>
        <p:nvSpPr>
          <p:cNvPr id="6" name="Text 4"/>
          <p:cNvSpPr/>
          <p:nvPr/>
        </p:nvSpPr>
        <p:spPr>
          <a:xfrm>
            <a:off x="1188601" y="4702190"/>
            <a:ext cx="5855613" cy="3968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marL="342900" indent="-342900">
              <a:lnSpc>
                <a:spcPts val="3149"/>
              </a:lnSpc>
              <a:buSzPct val="100000"/>
              <a:buChar char="•"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Learn from mistakes and successes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1188601" y="5209330"/>
            <a:ext cx="5855613" cy="3968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marL="342900" indent="-342900">
              <a:lnSpc>
                <a:spcPts val="3149"/>
              </a:lnSpc>
              <a:buSzPct val="100000"/>
              <a:buChar char="•"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Regularly evaluate and adjust processes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1188601" y="5716471"/>
            <a:ext cx="5855613" cy="3968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marL="342900" indent="-342900">
              <a:lnSpc>
                <a:spcPts val="3149"/>
              </a:lnSpc>
              <a:buSzPct val="100000"/>
              <a:buChar char="•"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Encourage innovation and experimentation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3806" y="3996613"/>
            <a:ext cx="2666286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3412"/>
              </a:lnSpc>
              <a:buNone/>
            </a:pPr>
            <a:r>
              <a:rPr lang="en-US" sz="262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Feedback</a:t>
            </a:r>
            <a:endParaRPr lang="en-US" sz="2624" dirty="0"/>
          </a:p>
        </p:txBody>
      </p:sp>
      <p:sp>
        <p:nvSpPr>
          <p:cNvPr id="10" name="Text 8"/>
          <p:cNvSpPr/>
          <p:nvPr/>
        </p:nvSpPr>
        <p:spPr>
          <a:xfrm>
            <a:off x="7949208" y="4702190"/>
            <a:ext cx="5855613" cy="3968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marL="342900" indent="-342900">
              <a:lnSpc>
                <a:spcPts val="3149"/>
              </a:lnSpc>
              <a:buSzPct val="100000"/>
              <a:buChar char="•"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Provide constructive feedback regularly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949208" y="5209330"/>
            <a:ext cx="5855613" cy="3968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marL="342900" indent="-342900">
              <a:lnSpc>
                <a:spcPts val="3149"/>
              </a:lnSpc>
              <a:buSzPct val="100000"/>
              <a:buChar char="•"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Encourage feedback from team members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949208" y="5716471"/>
            <a:ext cx="5855613" cy="3968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marL="342900" indent="-342900">
              <a:lnSpc>
                <a:spcPts val="3149"/>
              </a:lnSpc>
              <a:buSzPct val="100000"/>
              <a:buChar char="•"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feedback to improve team performance</a:t>
            </a:r>
            <a:endParaRPr lang="en-US" sz="1750" dirty="0"/>
          </a:p>
        </p:txBody>
      </p:sp>
      <p:pic>
        <p:nvPicPr>
          <p:cNvPr id="13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2023-07-20T09:50:46Z</dcterms:created>
  <dcterms:modified xsi:type="dcterms:W3CDTF">2023-07-20T09:50:46Z</dcterms:modified>
</cp:coreProperties>
</file>